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7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8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8" r:id="rId1"/>
    <p:sldMasterId id="2147483932" r:id="rId2"/>
    <p:sldMasterId id="2147483988" r:id="rId3"/>
    <p:sldMasterId id="2147483980" r:id="rId4"/>
    <p:sldMasterId id="2147483984" r:id="rId5"/>
    <p:sldMasterId id="2147483940" r:id="rId6"/>
    <p:sldMasterId id="2147484010" r:id="rId7"/>
    <p:sldMasterId id="2147483948" r:id="rId8"/>
    <p:sldMasterId id="2147483967" r:id="rId9"/>
  </p:sldMasterIdLst>
  <p:notesMasterIdLst>
    <p:notesMasterId r:id="rId16"/>
  </p:notesMasterIdLst>
  <p:handoutMasterIdLst>
    <p:handoutMasterId r:id="rId17"/>
  </p:handoutMasterIdLst>
  <p:sldIdLst>
    <p:sldId id="262" r:id="rId10"/>
    <p:sldId id="263" r:id="rId11"/>
    <p:sldId id="264" r:id="rId12"/>
    <p:sldId id="265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9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25"/>
    <p:restoredTop sz="94671"/>
  </p:normalViewPr>
  <p:slideViewPr>
    <p:cSldViewPr snapToGrid="0" snapToObjects="1">
      <p:cViewPr>
        <p:scale>
          <a:sx n="75" d="100"/>
          <a:sy n="75" d="100"/>
        </p:scale>
        <p:origin x="2298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97" d="100"/>
          <a:sy n="197" d="100"/>
        </p:scale>
        <p:origin x="23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10" Type="http://schemas.openxmlformats.org/officeDocument/2006/relationships/slide" Target="slides/slide1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01BE56-1E91-6446-BB37-70A906C6EF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03CFE5-CFB5-AC4B-B88B-1D953B4D9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C1FF6-1F9C-A04D-BC2F-BA79939F8A6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05199-A0AF-4D47-A407-75BB264A35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E8BBE-35C2-F248-BE41-AC409C19DA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06A49-4FCA-314D-A6DA-EC7CC1C3A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49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196D9-2286-0F4F-B943-33A3EEA2528D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24262-D47C-D444-8DFB-457E9BF50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9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The skipping of frames is manual.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51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FA728384-E984-F446-A49C-FBBB97E0742D}" type="datetime3">
              <a:rPr lang="en-US" smtClean="0"/>
              <a:t>13 April 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3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7" y="347663"/>
            <a:ext cx="5145157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44F889-6CB5-BD43-B19A-F35F370828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241850">
            <a:off x="5966239" y="-3055937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0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D4B685-9FED-F545-8AA3-7D67B884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6F986-96E2-164C-A4A4-BCDB45FCEB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41E5C2C-50FF-634E-807B-2A6B4C766B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AC4FDA1-EAD9-0143-BBE7-C3C2B96C9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</p:spTree>
    <p:extLst>
      <p:ext uri="{BB962C8B-B14F-4D97-AF65-F5344CB8AC3E}">
        <p14:creationId xmlns:p14="http://schemas.microsoft.com/office/powerpoint/2010/main" val="91318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39757D-25E3-9D4C-89B0-ABC83FC546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B421DEC-2CA7-C94A-833C-25A48605A7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847639B-FEE4-434B-885D-AB2ED1BE4E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591F65F-2F42-D743-9B78-58BBBB5979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2903720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13576" y="6144654"/>
            <a:ext cx="441770" cy="441813"/>
          </a:xfrm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81BDAF-9E21-554F-B1E0-988F5E0C46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997D815-DD56-B94F-A323-DFB05DD20B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D60B78A-3EB3-2E4C-A4F1-5262378EA0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7A219-89BE-B349-BB47-80A70966D6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799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746069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6F986-96E2-164C-A4A4-BCDB45FCEB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41E5C2C-50FF-634E-807B-2A6B4C766B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AC4FDA1-EAD9-0143-BBE7-C3C2B96C9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F39A05-DD33-2447-9C8B-CCC34B471B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2484739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B421DEC-2CA7-C94A-833C-25A48605A7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847639B-FEE4-434B-885D-AB2ED1BE4E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591F65F-2F42-D743-9B78-58BBBB5979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1F51AA-B0FC-624F-B2A3-94744116F5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22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81BDAF-9E21-554F-B1E0-988F5E0C46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997D815-DD56-B94F-A323-DFB05DD20B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D60B78A-3EB3-2E4C-A4F1-5262378EA0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49489D-A1EF-D245-8C9C-0E9C8A6AA0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3253447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57979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83535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1591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28077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B46EEF56-242D-4244-B1A5-94B892795E2B}" type="datetime3">
              <a:rPr lang="en-US" smtClean="0"/>
              <a:t>13 April 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rgbClr val="049DC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rgbClr val="079CC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8" y="347663"/>
            <a:ext cx="7470914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3B795-1F91-E045-91A7-ABD6E806B5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9729498">
            <a:off x="8433352" y="-2286867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96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67673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62068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9299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64158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59911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111688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52746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86665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418126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45842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448D0C12-8DE7-6F48-AD95-D9425B479BDD}" type="datetime3">
              <a:rPr lang="en-US" smtClean="0"/>
              <a:t>13 April 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6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7" y="347663"/>
            <a:ext cx="7500731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E68D8-70A6-7246-8BE1-4483AA758C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358674">
            <a:off x="7869330" y="-3081337"/>
            <a:ext cx="50060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411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397702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426105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73992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6399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63091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400212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17401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73744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93809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12371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D4B685-9FED-F545-8AA3-7D67B884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367315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236369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85067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27630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53134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92895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429411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6792695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rgbClr val="469BC0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469BC0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7861099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4459496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3F23-5EA4-4041-99C8-3ECD4DD1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077" y="365125"/>
            <a:ext cx="7901609" cy="1325563"/>
          </a:xfrm>
          <a:prstGeom prst="rect">
            <a:avLst/>
          </a:prstGeom>
        </p:spPr>
        <p:txBody>
          <a:bodyPr/>
          <a:lstStyle>
            <a:lvl1pPr algn="l"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B694-4AA3-E942-83A3-36D1E517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076" y="1825625"/>
            <a:ext cx="7901609" cy="39987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8B343-CAD8-014A-B0EF-EC1881EC84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F5F4286-FA17-2C44-826D-6C9B300F23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465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9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39757D-25E3-9D4C-89B0-ABC83FC546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27155153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4117" y="-220733"/>
            <a:ext cx="75946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735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6255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0061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DD9DF8-7021-F24D-9D64-422EE6E8E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A6620-024F-F148-AF77-E48DFCE4A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3429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4117" y="-220733"/>
            <a:ext cx="75946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408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864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111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10515600" cy="338297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073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8D731-8FA9-0E45-B31F-157BED3BC0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300882" y="1347304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444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99673-6FF4-7541-A582-49C16510D4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943939">
            <a:off x="-2927110" y="816278"/>
            <a:ext cx="5006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73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7A219-89BE-B349-BB47-80A70966D6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799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6477087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94676-B8AB-AB45-A75E-D070975EC5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42428">
            <a:off x="-1883465" y="1131956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69870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0711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8854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9292844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rgbClr val="469BC0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469BC0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899356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6886987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3F23-5EA4-4041-99C8-3ECD4DD1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077" y="365125"/>
            <a:ext cx="7901609" cy="1325563"/>
          </a:xfrm>
          <a:prstGeom prst="rect">
            <a:avLst/>
          </a:prstGeom>
        </p:spPr>
        <p:txBody>
          <a:bodyPr/>
          <a:lstStyle>
            <a:lvl1pPr algn="l"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B694-4AA3-E942-83A3-36D1E517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076" y="1825625"/>
            <a:ext cx="7901609" cy="399870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8B343-CAD8-014A-B0EF-EC1881EC84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F5F4286-FA17-2C44-826D-6C9B300F23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465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155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4117" y="-220733"/>
            <a:ext cx="75946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3003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2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A259F-F77C-CD45-ADDA-0D9422544E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23435048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721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DD9DF8-7021-F24D-9D64-422EE6E8E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A6620-024F-F148-AF77-E48DFCE4A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4985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4117" y="-220733"/>
            <a:ext cx="75946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6911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5467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2913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5600" cy="3382977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20088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8D731-8FA9-0E45-B31F-157BED3BC0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300882" y="1347304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709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99673-6FF4-7541-A582-49C16510D4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943939">
            <a:off x="-2927110" y="816278"/>
            <a:ext cx="50060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0625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94676-B8AB-AB45-A75E-D070975EC5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42428">
            <a:off x="-1883465" y="1131956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8386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13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A007E1-F11B-744B-B3D7-950234A315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13617573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005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63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FEDF2C-C0B6-1B4F-BB78-72D2EA1169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87802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3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8E469526-6E45-7F42-9A5B-A968FB10F2EF}" type="datetime3">
              <a:rPr lang="en-US" smtClean="0"/>
              <a:pPr/>
              <a:t>13 April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2130" y="6356350"/>
            <a:ext cx="844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59D79D20-9926-6947-91A9-E826DAB4C4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310C1B-65DB-2343-8AA3-FE42BB8807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32205" y="1500167"/>
            <a:ext cx="5527589" cy="275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61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322845" y="5951413"/>
            <a:ext cx="1660433" cy="8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1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A83C4E7C-85E8-C546-AFA4-9DEF64C257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38472" y="-3939482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38910-B416-8247-A854-5A62E31E7A7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322845" y="5951413"/>
            <a:ext cx="1660433" cy="8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5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357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4555" y="5951413"/>
            <a:ext cx="1660433" cy="82829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2C1AB5-3A56-FC40-9039-7F559F192A9B}"/>
              </a:ext>
            </a:extLst>
          </p:cNvPr>
          <p:cNvCxnSpPr>
            <a:cxnSpLocks/>
          </p:cNvCxnSpPr>
          <p:nvPr userDrawn="1"/>
        </p:nvCxnSpPr>
        <p:spPr>
          <a:xfrm>
            <a:off x="2544988" y="6144654"/>
            <a:ext cx="0" cy="4418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71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38472" y="-3939482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357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4555" y="5951413"/>
            <a:ext cx="1660433" cy="8282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2C1AB5-3A56-FC40-9039-7F559F192A9B}"/>
              </a:ext>
            </a:extLst>
          </p:cNvPr>
          <p:cNvCxnSpPr>
            <a:cxnSpLocks/>
          </p:cNvCxnSpPr>
          <p:nvPr userDrawn="1"/>
        </p:nvCxnSpPr>
        <p:spPr>
          <a:xfrm>
            <a:off x="2544988" y="6144654"/>
            <a:ext cx="0" cy="4418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93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6" y="-3531276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322845" y="5951413"/>
            <a:ext cx="1660433" cy="828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5A558B-91BD-CD4E-869E-A90063D9ED3B}"/>
              </a:ext>
            </a:extLst>
          </p:cNvPr>
          <p:cNvSpPr txBox="1"/>
          <p:nvPr userDrawn="1"/>
        </p:nvSpPr>
        <p:spPr>
          <a:xfrm>
            <a:off x="674915" y="508706"/>
            <a:ext cx="10613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Arial Narrow" panose="020B0606020202030204" pitchFamily="34" charset="0"/>
              </a:rPr>
              <a:t>IN THIS PRESENTATION:</a:t>
            </a:r>
          </a:p>
        </p:txBody>
      </p:sp>
    </p:spTree>
    <p:extLst>
      <p:ext uri="{BB962C8B-B14F-4D97-AF65-F5344CB8AC3E}">
        <p14:creationId xmlns:p14="http://schemas.microsoft.com/office/powerpoint/2010/main" val="2144230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6" r:id="rId2"/>
    <p:sldLayoutId id="2147483941" r:id="rId3"/>
    <p:sldLayoutId id="2147483998" r:id="rId4"/>
    <p:sldLayoutId id="2147483999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00" r:id="rId11"/>
    <p:sldLayoutId id="2147484001" r:id="rId12"/>
    <p:sldLayoutId id="2147483943" r:id="rId13"/>
    <p:sldLayoutId id="2147484003" r:id="rId14"/>
    <p:sldLayoutId id="2147484004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6" y="-3531276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A558B-91BD-CD4E-869E-A90063D9ED3B}"/>
              </a:ext>
            </a:extLst>
          </p:cNvPr>
          <p:cNvSpPr txBox="1"/>
          <p:nvPr userDrawn="1"/>
        </p:nvSpPr>
        <p:spPr>
          <a:xfrm>
            <a:off x="674915" y="508706"/>
            <a:ext cx="10613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Narrow" panose="020B0606020202030204" pitchFamily="34" charset="0"/>
              </a:rPr>
              <a:t>IN THIS PRESENTATION: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F6086C-BC35-BD4D-81A5-01F0120211CF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322845" y="5951413"/>
            <a:ext cx="1660433" cy="8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54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  <p:sldLayoutId id="2147484025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0322845" y="5951413"/>
            <a:ext cx="1660433" cy="8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0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62" r:id="rId2"/>
    <p:sldLayoutId id="2147483961" r:id="rId3"/>
    <p:sldLayoutId id="2147483951" r:id="rId4"/>
    <p:sldLayoutId id="2147483953" r:id="rId5"/>
    <p:sldLayoutId id="2147483963" r:id="rId6"/>
    <p:sldLayoutId id="2147483964" r:id="rId7"/>
    <p:sldLayoutId id="2147483954" r:id="rId8"/>
    <p:sldLayoutId id="2147484026" r:id="rId9"/>
    <p:sldLayoutId id="2147484027" r:id="rId10"/>
    <p:sldLayoutId id="2147484028" r:id="rId11"/>
    <p:sldLayoutId id="2147484029" r:id="rId12"/>
    <p:sldLayoutId id="2147483955" r:id="rId13"/>
    <p:sldLayoutId id="2147483966" r:id="rId14"/>
    <p:sldLayoutId id="2147483965" r:id="rId15"/>
    <p:sldLayoutId id="2147483956" r:id="rId16"/>
    <p:sldLayoutId id="2147483992" r:id="rId17"/>
    <p:sldLayoutId id="2147483993" r:id="rId18"/>
  </p:sldLayoutIdLst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0322845" y="5951413"/>
            <a:ext cx="1660433" cy="8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8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4030" r:id="rId9"/>
    <p:sldLayoutId id="2147484031" r:id="rId10"/>
    <p:sldLayoutId id="2147484032" r:id="rId11"/>
    <p:sldLayoutId id="2147484033" r:id="rId12"/>
    <p:sldLayoutId id="2147483976" r:id="rId13"/>
    <p:sldLayoutId id="2147483978" r:id="rId14"/>
    <p:sldLayoutId id="2147483977" r:id="rId15"/>
    <p:sldLayoutId id="2147483979" r:id="rId16"/>
    <p:sldLayoutId id="2147483994" r:id="rId17"/>
    <p:sldLayoutId id="2147483995" r:id="rId18"/>
  </p:sldLayoutIdLst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1E976-4128-6D42-9A45-ACD6AEF05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D0C12-8DE7-6F48-AD95-D9425B479BDD}" type="datetime3">
              <a:rPr lang="en-US" smtClean="0"/>
              <a:t>13 April 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085288-555A-7548-8894-6A59D4C81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Ayham </a:t>
            </a:r>
            <a:r>
              <a:rPr lang="en-IN" dirty="0"/>
              <a:t>Alharbat</a:t>
            </a:r>
            <a:r>
              <a:rPr lang="en-US" dirty="0"/>
              <a:t>, Protik Banerji and </a:t>
            </a:r>
            <a:r>
              <a:rPr lang="en-IN" dirty="0"/>
              <a:t>Jeroen </a:t>
            </a:r>
            <a:r>
              <a:rPr lang="en-IN" dirty="0" err="1"/>
              <a:t>Ritmeester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FEB85-9B18-3744-B07C-42B33A52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9D20-9926-6947-91A9-E826DAB4C48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97798C-CCFF-3740-9C0C-DD8560224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903" y="3956824"/>
            <a:ext cx="8502427" cy="656274"/>
          </a:xfrm>
        </p:spPr>
        <p:txBody>
          <a:bodyPr/>
          <a:lstStyle/>
          <a:p>
            <a:r>
              <a:rPr lang="en-US" dirty="0"/>
              <a:t>Project 4 – 3d Tracking of facial features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E54E55-6370-764E-9CCC-1412EE93F0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17904" y="4613098"/>
            <a:ext cx="8502426" cy="578732"/>
          </a:xfrm>
        </p:spPr>
        <p:txBody>
          <a:bodyPr/>
          <a:lstStyle/>
          <a:p>
            <a:r>
              <a:rPr lang="en-US" dirty="0"/>
              <a:t>Tracking an individual tongue for determining range of motion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74B72F-FE08-9843-94B6-8BD12A56F9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Image Processing and computer Vision</a:t>
            </a:r>
          </a:p>
        </p:txBody>
      </p:sp>
      <p:pic>
        <p:nvPicPr>
          <p:cNvPr id="9" name="Picture 8" descr="A picture containing person, indoor, sitting, green&#10;&#10;Description automatically generated">
            <a:extLst>
              <a:ext uri="{FF2B5EF4-FFF2-40B4-BE49-F238E27FC236}">
                <a16:creationId xmlns:a16="http://schemas.microsoft.com/office/drawing/2014/main" id="{B4A5259D-4FB8-4BCB-95CD-3D7B7868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62" t="7378" r="29720" b="25566"/>
          <a:stretch/>
        </p:blipFill>
        <p:spPr>
          <a:xfrm>
            <a:off x="372862" y="886090"/>
            <a:ext cx="2956264" cy="459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A263AB9-74DE-4C2B-8CA3-7CBD0F674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421707-1D57-449A-83BF-B60D570E2B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Camera calibration</a:t>
            </a:r>
          </a:p>
          <a:p>
            <a:r>
              <a:rPr lang="en-IN" dirty="0"/>
              <a:t>Selecting Regions of Interest (ROI)</a:t>
            </a:r>
          </a:p>
          <a:p>
            <a:r>
              <a:rPr lang="en-IN" dirty="0"/>
              <a:t>Tracking Regions of Interest in 2D</a:t>
            </a:r>
          </a:p>
          <a:p>
            <a:r>
              <a:rPr lang="en-IN" dirty="0"/>
              <a:t>Triangulating the ROIs in 3D space</a:t>
            </a:r>
          </a:p>
          <a:p>
            <a:r>
              <a:rPr lang="en-IN" dirty="0"/>
              <a:t>Range of motion estimation from fixed coordinate system on subject’s face.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52C0B-B15B-4D67-BFBA-EDCA3D0CD8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79D20-9926-6947-91A9-E826DAB4C48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43B80A-641F-4B66-92FA-2DD9D9BC00B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3360738" cy="365125"/>
          </a:xfrm>
          <a:prstGeom prst="rect">
            <a:avLst/>
          </a:prstGeom>
        </p:spPr>
        <p:txBody>
          <a:bodyPr/>
          <a:lstStyle/>
          <a:p>
            <a:fld id="{448D0C12-8DE7-6F48-AD95-D9425B479BDD}" type="datetime3">
              <a:rPr lang="en-US" smtClean="0"/>
              <a:t>13 April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9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34CF-9AE3-46F6-A2F7-D561B35CC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Camera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112A8-D0D2-4E98-BC36-296869984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The cameras were calibrated using the Camera Calibration toolbox for MATLAB.</a:t>
            </a:r>
          </a:p>
          <a:p>
            <a:r>
              <a:rPr lang="en-IN" dirty="0"/>
              <a:t>This gives us camera </a:t>
            </a:r>
            <a:r>
              <a:rPr lang="en-IN" dirty="0" err="1"/>
              <a:t>extrinsics</a:t>
            </a:r>
            <a:r>
              <a:rPr lang="en-IN" dirty="0"/>
              <a:t> and </a:t>
            </a:r>
            <a:r>
              <a:rPr lang="en-IN" dirty="0" err="1"/>
              <a:t>intrinsics</a:t>
            </a:r>
            <a:r>
              <a:rPr lang="en-IN" dirty="0"/>
              <a:t> like camera focal length, skew coefficient, distortions, rotations and translations.</a:t>
            </a:r>
          </a:p>
          <a:p>
            <a:r>
              <a:rPr lang="en-IN" dirty="0"/>
              <a:t>A standardized checkerboard pattern is used to estimate the camera properties.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0F7F46-8631-4570-A417-62EB615F9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9583" y="2980676"/>
            <a:ext cx="5181600" cy="204123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6306B-1B7E-4F45-BCD9-E8BC65DB0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43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34CF-9AE3-46F6-A2F7-D561B35CC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2D Tracking – Regions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112A8-D0D2-4E98-BC36-296869984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IN" dirty="0"/>
              <a:t>For tracking in 2D, a static reference region and the tracking region is manually selected.</a:t>
            </a:r>
          </a:p>
          <a:p>
            <a:r>
              <a:rPr lang="en-IN" dirty="0"/>
              <a:t>Then points are generated in the ROI using the Eigen Features algorithm.</a:t>
            </a:r>
          </a:p>
          <a:p>
            <a:endParaRPr lang="en-IN" dirty="0"/>
          </a:p>
        </p:txBody>
      </p:sp>
      <p:pic>
        <p:nvPicPr>
          <p:cNvPr id="12" name="Picture 11" descr="A picture containing person, green, indoor, man&#10;&#10;Description automatically generated">
            <a:extLst>
              <a:ext uri="{FF2B5EF4-FFF2-40B4-BE49-F238E27FC236}">
                <a16:creationId xmlns:a16="http://schemas.microsoft.com/office/drawing/2014/main" id="{87BF0547-6ACD-40B6-BF07-1A0506577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13" t="3986" r="18049" b="22420"/>
          <a:stretch/>
        </p:blipFill>
        <p:spPr>
          <a:xfrm>
            <a:off x="7239000" y="1690688"/>
            <a:ext cx="3492500" cy="407458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6306B-1B7E-4F45-BCD9-E8BC65DB0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13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34CF-9AE3-46F6-A2F7-D561B35CC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2D Tracking – Tracking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112A8-D0D2-4E98-BC36-296869984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2" y="1465019"/>
            <a:ext cx="5478117" cy="4711944"/>
          </a:xfrm>
        </p:spPr>
        <p:txBody>
          <a:bodyPr>
            <a:normAutofit fontScale="92500"/>
          </a:bodyPr>
          <a:lstStyle/>
          <a:p>
            <a:r>
              <a:rPr lang="en-IN" dirty="0"/>
              <a:t>Using the </a:t>
            </a:r>
            <a:r>
              <a:rPr lang="en-IN" dirty="0" err="1"/>
              <a:t>Kanade</a:t>
            </a:r>
            <a:r>
              <a:rPr lang="en-IN" dirty="0"/>
              <a:t>-Lucas-</a:t>
            </a:r>
            <a:r>
              <a:rPr lang="en-IN" dirty="0" err="1"/>
              <a:t>Tomasi</a:t>
            </a:r>
            <a:r>
              <a:rPr lang="en-IN" dirty="0"/>
              <a:t> (KLT) feature tracking algorithm, we track the set of points generated from the ROI bounding boxes. </a:t>
            </a:r>
          </a:p>
          <a:p>
            <a:r>
              <a:rPr lang="en-IN" dirty="0"/>
              <a:t>When the tongue disappears, the video is paused and skipped forward to reselect the ROI for the tongue.</a:t>
            </a:r>
          </a:p>
          <a:p>
            <a:r>
              <a:rPr lang="en-IN" dirty="0"/>
              <a:t>RANSAC is used to reject outliers to any of the path data generated by the tracking algorithm.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6306B-1B7E-4F45-BCD9-E8BC65DB0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6" name="Picture 5" descr="A picture containing person, indoor, clothing, green&#10;&#10;Description automatically generated">
            <a:extLst>
              <a:ext uri="{FF2B5EF4-FFF2-40B4-BE49-F238E27FC236}">
                <a16:creationId xmlns:a16="http://schemas.microsoft.com/office/drawing/2014/main" id="{555D3A4E-BB75-4BA9-8282-D7AE52AA1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96" t="3704" r="19259" b="20926"/>
          <a:stretch/>
        </p:blipFill>
        <p:spPr>
          <a:xfrm>
            <a:off x="7345780" y="1465019"/>
            <a:ext cx="3580637" cy="45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30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34CF-9AE3-46F6-A2F7-D561B35CC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Triangulating the ROIs in 3D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112A8-D0D2-4E98-BC36-296869984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IN" dirty="0"/>
              <a:t>The cameras were calibrated using the Camera Calibration toolbox for MATLAB.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6306B-1B7E-4F45-BCD9-E8BC65DB0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96157"/>
      </p:ext>
    </p:extLst>
  </p:cSld>
  <p:clrMapOvr>
    <a:masterClrMapping/>
  </p:clrMapOvr>
</p:sld>
</file>

<file path=ppt/theme/theme1.xml><?xml version="1.0" encoding="utf-8"?>
<a:theme xmlns:a="http://schemas.openxmlformats.org/drawingml/2006/main" name="UT Title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test" id="{15B9D8DC-9424-A541-AF47-D0C4E5DD615D}" vid="{AA5B6583-0830-8041-8FDA-106127B26373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T Chapter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3.xml><?xml version="1.0" encoding="utf-8"?>
<a:theme xmlns:a="http://schemas.openxmlformats.org/drawingml/2006/main" name="UT Chapter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4.xml><?xml version="1.0" encoding="utf-8"?>
<a:theme xmlns:a="http://schemas.openxmlformats.org/drawingml/2006/main" name="UT Chapter slide White + logo own nam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5.xml><?xml version="1.0" encoding="utf-8"?>
<a:theme xmlns:a="http://schemas.openxmlformats.org/drawingml/2006/main" name="UT Chapter slide Black + logo own nam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6.xml><?xml version="1.0" encoding="utf-8"?>
<a:theme xmlns:a="http://schemas.openxmlformats.org/drawingml/2006/main" name="UT Table of Content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7.xml><?xml version="1.0" encoding="utf-8"?>
<a:theme xmlns:a="http://schemas.openxmlformats.org/drawingml/2006/main" name="UT Table of Content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8.xml><?xml version="1.0" encoding="utf-8"?>
<a:theme xmlns:a="http://schemas.openxmlformats.org/drawingml/2006/main" name="UT Content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9.xml><?xml version="1.0" encoding="utf-8"?>
<a:theme xmlns:a="http://schemas.openxmlformats.org/drawingml/2006/main" name="UT Content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247</Words>
  <Application>Microsoft Office PowerPoint</Application>
  <PresentationFormat>Widescreen</PresentationFormat>
  <Paragraphs>33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Arial</vt:lpstr>
      <vt:lpstr>Arial Narrow</vt:lpstr>
      <vt:lpstr>Calibri</vt:lpstr>
      <vt:lpstr>UT Title slide Black</vt:lpstr>
      <vt:lpstr>UT Chapter slide White</vt:lpstr>
      <vt:lpstr>UT Chapter slide Black</vt:lpstr>
      <vt:lpstr>UT Chapter slide White + logo own name</vt:lpstr>
      <vt:lpstr>UT Chapter slide Black + logo own name</vt:lpstr>
      <vt:lpstr>UT Table of Content slide White</vt:lpstr>
      <vt:lpstr>UT Table of Content slide Black</vt:lpstr>
      <vt:lpstr>UT Content slide White</vt:lpstr>
      <vt:lpstr>UT Content slide Black</vt:lpstr>
      <vt:lpstr>Project 4 – 3d Tracking of facial features</vt:lpstr>
      <vt:lpstr>Methodology</vt:lpstr>
      <vt:lpstr>Camera calibration</vt:lpstr>
      <vt:lpstr>2D Tracking – Regions of Interest</vt:lpstr>
      <vt:lpstr>2D Tracking – Tracking points</vt:lpstr>
      <vt:lpstr>Triangulating the ROIs in 3D space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4 – 3d Tracking of facial features</dc:title>
  <dc:creator>Protik Banerji</dc:creator>
  <cp:lastModifiedBy>Protik Banerji</cp:lastModifiedBy>
  <cp:revision>5</cp:revision>
  <dcterms:created xsi:type="dcterms:W3CDTF">2020-04-13T14:57:11Z</dcterms:created>
  <dcterms:modified xsi:type="dcterms:W3CDTF">2020-04-13T15:13:10Z</dcterms:modified>
</cp:coreProperties>
</file>